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6"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2890" autoAdjust="0"/>
  </p:normalViewPr>
  <p:slideViewPr>
    <p:cSldViewPr snapToGrid="0">
      <p:cViewPr varScale="1">
        <p:scale>
          <a:sx n="52" d="100"/>
          <a:sy n="52" d="100"/>
        </p:scale>
        <p:origin x="-1398"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27393-041A-4413-A58D-A87F77DCDE2F}" type="datetimeFigureOut">
              <a:rPr lang="en-US" smtClean="0"/>
              <a:pPr/>
              <a:t>4/4/2020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051DBA-A825-4909-9AE0-B57D1CDFDC08}" type="slidenum">
              <a:rPr lang="en-US" smtClean="0"/>
              <a:pPr/>
              <a:t>‹#›</a:t>
            </a:fld>
            <a:endParaRPr lang="en-US" dirty="0"/>
          </a:p>
        </p:txBody>
      </p:sp>
    </p:spTree>
    <p:extLst>
      <p:ext uri="{BB962C8B-B14F-4D97-AF65-F5344CB8AC3E}">
        <p14:creationId xmlns:p14="http://schemas.microsoft.com/office/powerpoint/2010/main" xmlns="" val="916307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1</a:t>
            </a:fld>
            <a:endParaRPr lang="en-US" dirty="0"/>
          </a:p>
        </p:txBody>
      </p:sp>
    </p:spTree>
    <p:extLst>
      <p:ext uri="{BB962C8B-B14F-4D97-AF65-F5344CB8AC3E}">
        <p14:creationId xmlns:p14="http://schemas.microsoft.com/office/powerpoint/2010/main" xmlns="" val="283868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Healthcare influenza is an acute condition that affects the lower and upper side of the respiratory tract. It can be classified into two types, type A and type B. A considerable number of healthcare facilities have been advocating for mandatory vaccination of healthcare workers to suppress its contraction to healthcare workers and patients. The issue has raised several ethical issues because the rule is believed to infringes on the freedom and rights of nurses. In the recent past, nursing facilities have been encouraging the annual vaccination of clinicians. In light of the above, the paper will provide a stand on whether mandatory influenza vaccination is necessary for all health workers</a:t>
            </a:r>
          </a:p>
          <a:p>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2</a:t>
            </a:fld>
            <a:endParaRPr lang="en-US" dirty="0"/>
          </a:p>
        </p:txBody>
      </p:sp>
    </p:spTree>
    <p:extLst>
      <p:ext uri="{BB962C8B-B14F-4D97-AF65-F5344CB8AC3E}">
        <p14:creationId xmlns:p14="http://schemas.microsoft.com/office/powerpoint/2010/main" xmlns="" val="3916952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my opinion, I would support mandatory influenza vaccination on healthcare workers,</a:t>
            </a:r>
            <a:r>
              <a:rPr lang="en-US" sz="1200" kern="1200" baseline="0" dirty="0" smtClean="0">
                <a:solidFill>
                  <a:schemeClr val="tx1"/>
                </a:solidFill>
                <a:effectLst/>
                <a:latin typeface="+mn-lt"/>
                <a:ea typeface="+mn-ea"/>
                <a:cs typeface="+mn-cs"/>
              </a:rPr>
              <a:t> although</a:t>
            </a:r>
            <a:r>
              <a:rPr lang="en-US" sz="1200" kern="1200" dirty="0" smtClean="0">
                <a:solidFill>
                  <a:schemeClr val="tx1"/>
                </a:solidFill>
                <a:effectLst/>
                <a:latin typeface="+mn-lt"/>
                <a:ea typeface="+mn-ea"/>
                <a:cs typeface="+mn-cs"/>
              </a:rPr>
              <a:t> it tends not to honor the dignity of the nurse's body. Dubov &amp; Phung (2015) suggest that influenza vaccination is vital in suppressing the disease because it leads to 500,000 deaths annually if not contained appropriately.</a:t>
            </a:r>
            <a:r>
              <a:rPr lang="en-US" sz="1200" kern="1200" baseline="0" dirty="0" smtClean="0">
                <a:solidFill>
                  <a:schemeClr val="tx1"/>
                </a:solidFill>
                <a:effectLst/>
                <a:latin typeface="+mn-lt"/>
                <a:ea typeface="+mn-ea"/>
                <a:cs typeface="+mn-cs"/>
              </a:rPr>
              <a:t> The vaccination should not be guided by nurse's views </a:t>
            </a:r>
            <a:r>
              <a:rPr lang="en-US" sz="1200" kern="1200" dirty="0" smtClean="0">
                <a:solidFill>
                  <a:schemeClr val="tx1"/>
                </a:solidFill>
                <a:effectLst/>
                <a:latin typeface="+mn-lt"/>
                <a:ea typeface="+mn-ea"/>
                <a:cs typeface="+mn-cs"/>
              </a:rPr>
              <a:t>. Dubov &amp; Phung (2015) further opine that mandatory vaccination seems not to be effective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since it is practiced by less than 50% of entire health centers. Besides, the practice is much far away affective in countries</a:t>
            </a:r>
            <a:r>
              <a:rPr lang="en-US" sz="1200" kern="1200" baseline="0" dirty="0" smtClean="0">
                <a:solidFill>
                  <a:schemeClr val="tx1"/>
                </a:solidFill>
                <a:effectLst/>
                <a:latin typeface="+mn-lt"/>
                <a:ea typeface="+mn-ea"/>
                <a:cs typeface="+mn-cs"/>
              </a:rPr>
              <a:t> which has made it a mandatory requirement</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3</a:t>
            </a:fld>
            <a:endParaRPr lang="en-US" dirty="0"/>
          </a:p>
        </p:txBody>
      </p:sp>
    </p:spTree>
    <p:extLst>
      <p:ext uri="{BB962C8B-B14F-4D97-AF65-F5344CB8AC3E}">
        <p14:creationId xmlns:p14="http://schemas.microsoft.com/office/powerpoint/2010/main" xmlns="" val="149801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a:t>
            </a:r>
            <a:r>
              <a:rPr lang="en-US" sz="1200" kern="1200" baseline="0" dirty="0" smtClean="0">
                <a:solidFill>
                  <a:schemeClr val="tx1"/>
                </a:solidFill>
                <a:effectLst/>
                <a:latin typeface="+mn-lt"/>
                <a:ea typeface="+mn-ea"/>
                <a:cs typeface="+mn-cs"/>
              </a:rPr>
              <a:t> is worth to put in place an annual mandatory vaccination against flu for nurses. Notably, administration of flu vaccination has been proven to be 90% effective, and it is evident that it can prevent contraction of the disease (</a:t>
            </a:r>
            <a:r>
              <a:rPr lang="en-US" sz="1200" kern="1200" dirty="0" smtClean="0">
                <a:solidFill>
                  <a:schemeClr val="tx1"/>
                </a:solidFill>
                <a:effectLst/>
                <a:latin typeface="+mn-lt"/>
                <a:ea typeface="+mn-ea"/>
                <a:cs typeface="+mn-cs"/>
              </a:rPr>
              <a:t>Dubov &amp; Phung,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2015) </a:t>
            </a:r>
            <a:r>
              <a:rPr lang="en-US" sz="1200" kern="1200" baseline="0" dirty="0" smtClean="0">
                <a:solidFill>
                  <a:schemeClr val="tx1"/>
                </a:solidFill>
                <a:effectLst/>
                <a:latin typeface="+mn-lt"/>
                <a:ea typeface="+mn-ea"/>
                <a:cs typeface="+mn-cs"/>
              </a:rPr>
              <a:t>. Again, it must be mandatory on nurses since they interact with many patients who may have the flu. It hurts to see nurses </a:t>
            </a:r>
            <a:r>
              <a:rPr lang="en-US" dirty="0" smtClean="0">
                <a:latin typeface="Times New Roman" panose="02020603050405020304" pitchFamily="18" charset="0"/>
                <a:cs typeface="Times New Roman" panose="02020603050405020304" pitchFamily="18" charset="0"/>
              </a:rPr>
              <a:t>running campaigns against vaccination, yet</a:t>
            </a:r>
            <a:r>
              <a:rPr lang="en-US" baseline="0" dirty="0" smtClean="0">
                <a:latin typeface="Times New Roman" panose="02020603050405020304" pitchFamily="18" charset="0"/>
                <a:cs typeface="Times New Roman" panose="02020603050405020304" pitchFamily="18" charset="0"/>
              </a:rPr>
              <a:t> the disease is a major threat to citizens lives. Importantly, i</a:t>
            </a:r>
            <a:r>
              <a:rPr lang="en-US" dirty="0" smtClean="0">
                <a:latin typeface="Times New Roman" panose="02020603050405020304" pitchFamily="18" charset="0"/>
                <a:cs typeface="Times New Roman" panose="02020603050405020304" pitchFamily="18" charset="0"/>
              </a:rPr>
              <a:t>t should be a mandatory requirement for all health workers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051DBA-A825-4909-9AE0-B57D1CDFDC08}" type="slidenum">
              <a:rPr lang="en-US" smtClean="0"/>
              <a:pPr/>
              <a:t>4</a:t>
            </a:fld>
            <a:endParaRPr lang="en-US" dirty="0"/>
          </a:p>
        </p:txBody>
      </p:sp>
    </p:spTree>
    <p:extLst>
      <p:ext uri="{BB962C8B-B14F-4D97-AF65-F5344CB8AC3E}">
        <p14:creationId xmlns:p14="http://schemas.microsoft.com/office/powerpoint/2010/main" xmlns="" val="3509424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Various ethical principles guide mandatory vaccination against influenza. Among the major principles is the need for health facilities to review and evaluate the vaccine, thereby upholding the provisions of health jurisdiction (Leifer, 2015). The second principle instructs nursing facilities to ensure that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compulsory vaccination strategies are followed. Again, it is the primary role of healthcare administrators to address the nurses on the need for vaccination. The next principle suggests that awareness should be created to the public as well to take part in the prevention process (Leifer, 2015). The fifth principles instruct the nursing facilities to focus more on programmatic areas for health workers to accept the vaccination. </a:t>
            </a:r>
          </a:p>
          <a:p>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5</a:t>
            </a:fld>
            <a:endParaRPr lang="en-US" dirty="0"/>
          </a:p>
        </p:txBody>
      </p:sp>
    </p:spTree>
    <p:extLst>
      <p:ext uri="{BB962C8B-B14F-4D97-AF65-F5344CB8AC3E}">
        <p14:creationId xmlns:p14="http://schemas.microsoft.com/office/powerpoint/2010/main" xmlns="" val="2561769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Mandatory vaccinations against influenza disease are associated with several theories. Among the approaches is functionalism theory, which suggests that those administering vaccines should respect the community’s morality,</a:t>
            </a:r>
            <a:r>
              <a:rPr lang="en-US" sz="1200" kern="1200" baseline="0" dirty="0" smtClean="0">
                <a:solidFill>
                  <a:schemeClr val="tx1"/>
                </a:solidFill>
                <a:effectLst/>
                <a:latin typeface="+mn-lt"/>
                <a:ea typeface="+mn-ea"/>
                <a:cs typeface="+mn-cs"/>
              </a:rPr>
              <a:t> by preventing infections (</a:t>
            </a:r>
            <a:r>
              <a:rPr lang="en-US" sz="1200" dirty="0" smtClean="0">
                <a:latin typeface="Times New Roman" panose="02020603050405020304" pitchFamily="18" charset="0"/>
                <a:cs typeface="Times New Roman" panose="02020603050405020304" pitchFamily="18" charset="0"/>
              </a:rPr>
              <a:t>Dyer, 2017).</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Again, social construction theory advises healthcare authorities not to concentrate</a:t>
            </a:r>
            <a:r>
              <a:rPr lang="en-US" sz="1200" kern="1200" baseline="0" dirty="0" smtClean="0">
                <a:solidFill>
                  <a:schemeClr val="tx1"/>
                </a:solidFill>
                <a:effectLst/>
                <a:latin typeface="+mn-lt"/>
                <a:ea typeface="+mn-ea"/>
                <a:cs typeface="+mn-cs"/>
              </a:rPr>
              <a:t> on nurses views, but focus on saving the citizens lives</a:t>
            </a:r>
            <a:r>
              <a:rPr lang="en-US" sz="1200" kern="1200" dirty="0" smtClean="0">
                <a:solidFill>
                  <a:schemeClr val="tx1"/>
                </a:solidFill>
                <a:effectLst/>
                <a:latin typeface="+mn-lt"/>
                <a:ea typeface="+mn-ea"/>
                <a:cs typeface="+mn-cs"/>
              </a:rPr>
              <a:t>. On its part, positivist theories encourage administrators to focus on both the physical and social aspects of the vaccine. Besides, postmodern theory instigates healthcare workers to volunteer for vaccination,</a:t>
            </a:r>
            <a:r>
              <a:rPr lang="en-US" sz="1200" kern="1200" baseline="0" dirty="0" smtClean="0">
                <a:solidFill>
                  <a:schemeClr val="tx1"/>
                </a:solidFill>
                <a:effectLst/>
                <a:latin typeface="+mn-lt"/>
                <a:ea typeface="+mn-ea"/>
                <a:cs typeface="+mn-cs"/>
              </a:rPr>
              <a:t> or be forcefully vaccinated (</a:t>
            </a:r>
            <a:r>
              <a:rPr lang="en-US" sz="1200" dirty="0" smtClean="0">
                <a:latin typeface="Times New Roman" panose="02020603050405020304" pitchFamily="18" charset="0"/>
                <a:cs typeface="Times New Roman" panose="02020603050405020304" pitchFamily="18" charset="0"/>
              </a:rPr>
              <a:t>Dyer, 2017).</a:t>
            </a:r>
            <a:r>
              <a:rPr lang="en-US" sz="1200" kern="1200" dirty="0" smtClean="0">
                <a:solidFill>
                  <a:schemeClr val="tx1"/>
                </a:solidFill>
                <a:effectLst/>
                <a:latin typeface="+mn-lt"/>
                <a:ea typeface="+mn-ea"/>
                <a:cs typeface="+mn-cs"/>
              </a:rPr>
              <a:t>Lastly, we have a critical approach which enlightens that vaccination information should be socially coherent, and guided by the interest of knowledge.</a:t>
            </a:r>
          </a:p>
          <a:p>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6</a:t>
            </a:fld>
            <a:endParaRPr lang="en-US" dirty="0"/>
          </a:p>
        </p:txBody>
      </p:sp>
    </p:spTree>
    <p:extLst>
      <p:ext uri="{BB962C8B-B14F-4D97-AF65-F5344CB8AC3E}">
        <p14:creationId xmlns:p14="http://schemas.microsoft.com/office/powerpoint/2010/main" xmlns="" val="3715012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Stead et al. (2019) analyzed a case of NICU hospital, which was to provide evidence that nurses are the primary cause of influenza spread and should </a:t>
            </a:r>
            <a:r>
              <a:rPr lang="en-US" sz="1200" kern="1200" baseline="0" dirty="0" smtClean="0">
                <a:solidFill>
                  <a:schemeClr val="tx1"/>
                </a:solidFill>
                <a:effectLst/>
                <a:latin typeface="+mn-lt"/>
                <a:ea typeface="+mn-ea"/>
                <a:cs typeface="+mn-cs"/>
              </a:rPr>
              <a:t> forcefully </a:t>
            </a:r>
            <a:r>
              <a:rPr lang="en-US" sz="1200" kern="1200" dirty="0" smtClean="0">
                <a:solidFill>
                  <a:schemeClr val="tx1"/>
                </a:solidFill>
                <a:effectLst/>
                <a:latin typeface="+mn-lt"/>
                <a:ea typeface="+mn-ea"/>
                <a:cs typeface="+mn-cs"/>
              </a:rPr>
              <a:t>vaccinated. Although the nurses were not tested in a laboratory, positive symptoms of influenza were noticed amid themselves (Stead et al. 2019). The vaccinated nurses in the hospitals represented 5% of the entire staff. It was unfortunate that the disease was passed to the patients, infecting 70% of total patients from the hospital, both in-patient and outpatient.    </a:t>
            </a:r>
          </a:p>
          <a:p>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7</a:t>
            </a:fld>
            <a:endParaRPr lang="en-US" dirty="0"/>
          </a:p>
        </p:txBody>
      </p:sp>
    </p:spTree>
    <p:extLst>
      <p:ext uri="{BB962C8B-B14F-4D97-AF65-F5344CB8AC3E}">
        <p14:creationId xmlns:p14="http://schemas.microsoft.com/office/powerpoint/2010/main" xmlns="" val="3009322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following resolution can aid in addressing the</a:t>
            </a:r>
            <a:r>
              <a:rPr lang="en-US" sz="1200" kern="1200" baseline="0" dirty="0" smtClean="0">
                <a:solidFill>
                  <a:schemeClr val="tx1"/>
                </a:solidFill>
                <a:effectLst/>
                <a:latin typeface="+mn-lt"/>
                <a:ea typeface="+mn-ea"/>
                <a:cs typeface="+mn-cs"/>
              </a:rPr>
              <a:t> ethical issues on</a:t>
            </a:r>
            <a:r>
              <a:rPr lang="en-US" sz="1200" kern="1200" dirty="0" smtClean="0">
                <a:solidFill>
                  <a:schemeClr val="tx1"/>
                </a:solidFill>
                <a:effectLst/>
                <a:latin typeface="+mn-lt"/>
                <a:ea typeface="+mn-ea"/>
                <a:cs typeface="+mn-cs"/>
              </a:rPr>
              <a:t> mandatory vaccination against influenza. Health workers should be taught the significance of putting in place</a:t>
            </a:r>
            <a:r>
              <a:rPr lang="en-US" sz="1200" kern="1200" baseline="0" dirty="0" smtClean="0">
                <a:solidFill>
                  <a:schemeClr val="tx1"/>
                </a:solidFill>
                <a:effectLst/>
                <a:latin typeface="+mn-lt"/>
                <a:ea typeface="+mn-ea"/>
                <a:cs typeface="+mn-cs"/>
              </a:rPr>
              <a:t> mandatory </a:t>
            </a:r>
            <a:r>
              <a:rPr lang="en-US" sz="1200" kern="1200" dirty="0" smtClean="0">
                <a:solidFill>
                  <a:schemeClr val="tx1"/>
                </a:solidFill>
                <a:effectLst/>
                <a:latin typeface="+mn-lt"/>
                <a:ea typeface="+mn-ea"/>
                <a:cs typeface="+mn-cs"/>
              </a:rPr>
              <a:t>influenza vaccination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(Leifer, 2015). Besides, influenza vaccination among nurses is vital in suppressing</a:t>
            </a:r>
            <a:r>
              <a:rPr lang="en-US" sz="1200" kern="1200" baseline="0" dirty="0" smtClean="0">
                <a:solidFill>
                  <a:schemeClr val="tx1"/>
                </a:solidFill>
                <a:effectLst/>
                <a:latin typeface="+mn-lt"/>
                <a:ea typeface="+mn-ea"/>
                <a:cs typeface="+mn-cs"/>
              </a:rPr>
              <a:t> the spread of disease</a:t>
            </a:r>
            <a:r>
              <a:rPr lang="en-US" sz="1200" kern="1200" dirty="0" smtClean="0">
                <a:solidFill>
                  <a:schemeClr val="tx1"/>
                </a:solidFill>
                <a:effectLst/>
                <a:latin typeface="+mn-lt"/>
                <a:ea typeface="+mn-ea"/>
                <a:cs typeface="+mn-cs"/>
              </a:rPr>
              <a:t>,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it should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be mandatory. Again, authorities should ensure that the side effects of immunization do not impact the health of nurses (Stead et al. 2019). Importantly, Health centers should be advocates of voluntary influenza vaccination.</a:t>
            </a:r>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8</a:t>
            </a:fld>
            <a:endParaRPr lang="en-US" dirty="0"/>
          </a:p>
        </p:txBody>
      </p:sp>
    </p:spTree>
    <p:extLst>
      <p:ext uri="{BB962C8B-B14F-4D97-AF65-F5344CB8AC3E}">
        <p14:creationId xmlns:p14="http://schemas.microsoft.com/office/powerpoint/2010/main" xmlns="" val="317737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 in all, Influenza vaccination is crucial in preventing the contraction of the disease, thereby saving lives. Since</a:t>
            </a:r>
            <a:r>
              <a:rPr lang="en-US" sz="1200" kern="1200" baseline="0" dirty="0" smtClean="0">
                <a:solidFill>
                  <a:schemeClr val="tx1"/>
                </a:solidFill>
                <a:effectLst/>
                <a:latin typeface="+mn-lt"/>
                <a:ea typeface="+mn-ea"/>
                <a:cs typeface="+mn-cs"/>
              </a:rPr>
              <a:t> it a killer disease, it is not necessary to consider the views of nurses during vaccination. It is not usually necessary to</a:t>
            </a:r>
            <a:r>
              <a:rPr lang="en-US" sz="1200" kern="1200" dirty="0" smtClean="0">
                <a:solidFill>
                  <a:schemeClr val="tx1"/>
                </a:solidFill>
                <a:effectLst/>
                <a:latin typeface="+mn-lt"/>
                <a:ea typeface="+mn-ea"/>
                <a:cs typeface="+mn-cs"/>
              </a:rPr>
              <a:t> forcefully vaccinate</a:t>
            </a:r>
            <a:r>
              <a:rPr lang="en-US" sz="1200" kern="1200" baseline="0" dirty="0" smtClean="0">
                <a:solidFill>
                  <a:schemeClr val="tx1"/>
                </a:solidFill>
                <a:effectLst/>
                <a:latin typeface="+mn-lt"/>
                <a:ea typeface="+mn-ea"/>
                <a:cs typeface="+mn-cs"/>
              </a:rPr>
              <a:t> nurses</a:t>
            </a:r>
            <a:r>
              <a:rPr lang="en-US" sz="1200" kern="1200" dirty="0" smtClean="0">
                <a:solidFill>
                  <a:schemeClr val="tx1"/>
                </a:solidFill>
                <a:effectLst/>
                <a:latin typeface="+mn-lt"/>
                <a:ea typeface="+mn-ea"/>
                <a:cs typeface="+mn-cs"/>
              </a:rPr>
              <a:t>; however, it</a:t>
            </a:r>
            <a:r>
              <a:rPr lang="en-US" sz="1200" kern="1200" baseline="0" dirty="0" smtClean="0">
                <a:solidFill>
                  <a:schemeClr val="tx1"/>
                </a:solidFill>
                <a:effectLst/>
                <a:latin typeface="+mn-lt"/>
                <a:ea typeface="+mn-ea"/>
                <a:cs typeface="+mn-cs"/>
              </a:rPr>
              <a:t> is vital</a:t>
            </a:r>
            <a:r>
              <a:rPr lang="en-US" sz="1200" kern="1200" dirty="0" smtClean="0">
                <a:solidFill>
                  <a:schemeClr val="tx1"/>
                </a:solidFill>
                <a:effectLst/>
                <a:latin typeface="+mn-lt"/>
                <a:ea typeface="+mn-ea"/>
                <a:cs typeface="+mn-cs"/>
              </a:rPr>
              <a:t> to</a:t>
            </a:r>
            <a:r>
              <a:rPr lang="en-US" sz="1200" kern="1200" baseline="0" dirty="0" smtClean="0">
                <a:solidFill>
                  <a:schemeClr val="tx1"/>
                </a:solidFill>
                <a:effectLst/>
                <a:latin typeface="+mn-lt"/>
                <a:ea typeface="+mn-ea"/>
                <a:cs typeface="+mn-cs"/>
              </a:rPr>
              <a:t> protect the lives of vulnerable patients</a:t>
            </a:r>
            <a:r>
              <a:rPr lang="en-US" sz="1200" kern="1200" dirty="0" smtClean="0">
                <a:solidFill>
                  <a:schemeClr val="tx1"/>
                </a:solidFill>
                <a:effectLst/>
                <a:latin typeface="+mn-lt"/>
                <a:ea typeface="+mn-ea"/>
                <a:cs typeface="+mn-cs"/>
              </a:rPr>
              <a:t>. Again, the nurse should learn to protect the health of patients and peers by volunteering to be vaccinated. Notably, health authorities need to educate the nurses on the</a:t>
            </a:r>
            <a:r>
              <a:rPr lang="en-US" sz="1200" kern="1200" baseline="0" dirty="0" smtClean="0">
                <a:solidFill>
                  <a:schemeClr val="tx1"/>
                </a:solidFill>
                <a:effectLst/>
                <a:latin typeface="+mn-lt"/>
                <a:ea typeface="+mn-ea"/>
                <a:cs typeface="+mn-cs"/>
              </a:rPr>
              <a:t> need for urgent mandatory</a:t>
            </a:r>
            <a:r>
              <a:rPr lang="en-US" sz="1200" kern="1200" dirty="0" smtClean="0">
                <a:solidFill>
                  <a:schemeClr val="tx1"/>
                </a:solidFill>
                <a:effectLst/>
                <a:latin typeface="+mn-lt"/>
                <a:ea typeface="+mn-ea"/>
                <a:cs typeface="+mn-cs"/>
              </a:rPr>
              <a:t> vaccination.</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9</a:t>
            </a:fld>
            <a:endParaRPr lang="en-US" dirty="0"/>
          </a:p>
        </p:txBody>
      </p:sp>
    </p:spTree>
    <p:extLst>
      <p:ext uri="{BB962C8B-B14F-4D97-AF65-F5344CB8AC3E}">
        <p14:creationId xmlns:p14="http://schemas.microsoft.com/office/powerpoint/2010/main" xmlns="" val="4043860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a:t>
            </a:r>
            <a:r>
              <a:rPr lang="en-US" baseline="0" dirty="0" smtClean="0"/>
              <a:t> to the current research, Corona virus (Covid-19) has hugely shaken the entire world. The disease has led to more than 60,000 deaths within a period of two months. Since the disease is infectious,  nurses stands a higher chance of contacting it while treating patients. As a result, there should be a continuous </a:t>
            </a:r>
            <a:r>
              <a:rPr lang="en-US" sz="1200" dirty="0" smtClean="0">
                <a:latin typeface="Times New Roman" panose="02020603050405020304" pitchFamily="18" charset="0"/>
                <a:cs typeface="Times New Roman" panose="02020603050405020304" pitchFamily="18" charset="0"/>
              </a:rPr>
              <a:t>mandatory test for nurses before interacting with </a:t>
            </a:r>
            <a:r>
              <a:rPr lang="en-US" sz="1200" smtClean="0">
                <a:latin typeface="Times New Roman" panose="02020603050405020304" pitchFamily="18" charset="0"/>
                <a:cs typeface="Times New Roman" panose="02020603050405020304" pitchFamily="18" charset="0"/>
              </a:rPr>
              <a:t>new patients.  </a:t>
            </a:r>
            <a:r>
              <a:rPr lang="en-US" sz="1200" dirty="0" smtClean="0">
                <a:latin typeface="Times New Roman" panose="02020603050405020304" pitchFamily="18" charset="0"/>
                <a:cs typeface="Times New Roman" panose="02020603050405020304" pitchFamily="18" charset="0"/>
              </a:rPr>
              <a:t>Again,</a:t>
            </a:r>
            <a:r>
              <a:rPr lang="en-US" sz="1200" baseline="0" dirty="0" smtClean="0">
                <a:latin typeface="Times New Roman" panose="02020603050405020304" pitchFamily="18" charset="0"/>
                <a:cs typeface="Times New Roman" panose="02020603050405020304" pitchFamily="18" charset="0"/>
              </a:rPr>
              <a:t> if nurses </a:t>
            </a:r>
            <a:r>
              <a:rPr lang="en-US" sz="1200" dirty="0" smtClean="0">
                <a:latin typeface="Times New Roman" panose="02020603050405020304" pitchFamily="18" charset="0"/>
                <a:cs typeface="Times New Roman" panose="02020603050405020304" pitchFamily="18" charset="0"/>
              </a:rPr>
              <a:t> come into conduct with a Corona virus  patient without necessary protection, they should be put under self quarantine for 14 days (Westman,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2020).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00051DBA-A825-4909-9AE0-B57D1CDFDC08}" type="slidenum">
              <a:rPr lang="en-US" smtClean="0"/>
              <a:pPr/>
              <a:t>10</a:t>
            </a:fld>
            <a:endParaRPr lang="en-US" dirty="0"/>
          </a:p>
        </p:txBody>
      </p:sp>
    </p:spTree>
    <p:extLst>
      <p:ext uri="{BB962C8B-B14F-4D97-AF65-F5344CB8AC3E}">
        <p14:creationId xmlns:p14="http://schemas.microsoft.com/office/powerpoint/2010/main" xmlns="" val="1145699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118555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2972833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688124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1422005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87799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407419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2291952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1813638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244666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3184649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B97367-865D-4F7B-A44E-701C7EF800D3}" type="datetimeFigureOut">
              <a:rPr lang="en-US" smtClean="0"/>
              <a:pPr/>
              <a:t>4/4/2020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276906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B97367-865D-4F7B-A44E-701C7EF800D3}" type="datetimeFigureOut">
              <a:rPr lang="en-US" smtClean="0"/>
              <a:pPr/>
              <a:t>4/4/2020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F1A9F5-C95C-4752-9424-63CE164BA9EF}" type="slidenum">
              <a:rPr lang="en-US" smtClean="0"/>
              <a:pPr/>
              <a:t>‹#›</a:t>
            </a:fld>
            <a:endParaRPr lang="en-US" dirty="0"/>
          </a:p>
        </p:txBody>
      </p:sp>
    </p:spTree>
    <p:extLst>
      <p:ext uri="{BB962C8B-B14F-4D97-AF65-F5344CB8AC3E}">
        <p14:creationId xmlns:p14="http://schemas.microsoft.com/office/powerpoint/2010/main" xmlns="" val="746217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hyperlink" Target="https://www.theverge.com/2020/3/5/21166088/coronavirus-covid-19-protection-doctors-nurses-health-workers-ris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2072" y="1122363"/>
            <a:ext cx="9275928" cy="597255"/>
          </a:xfrm>
        </p:spPr>
        <p:txBody>
          <a:bodyPr>
            <a:noAutofit/>
          </a:bodyPr>
          <a:lstStyle/>
          <a:p>
            <a:r>
              <a:rPr lang="en-US" sz="4000" i="1" dirty="0" smtClean="0">
                <a:latin typeface="Times New Roman" panose="02020603050405020304" pitchFamily="18" charset="0"/>
                <a:cs typeface="Times New Roman" panose="02020603050405020304" pitchFamily="18" charset="0"/>
              </a:rPr>
              <a:t>Ethical Issues in Healthcare </a:t>
            </a:r>
            <a:endParaRPr lang="en-US" sz="4000" i="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7806519" y="2115403"/>
            <a:ext cx="3844119" cy="2869442"/>
          </a:xfrm>
        </p:spPr>
        <p:txBody>
          <a:bodyPr>
            <a:normAutofit/>
          </a:bodyPr>
          <a:lstStyle/>
          <a:p>
            <a:r>
              <a:rPr lang="en-US" sz="4400" i="1" dirty="0" smtClean="0">
                <a:latin typeface="Times New Roman" panose="02020603050405020304" pitchFamily="18" charset="0"/>
                <a:cs typeface="Times New Roman" panose="02020603050405020304" pitchFamily="18" charset="0"/>
              </a:rPr>
              <a:t>Mandatory Influenza </a:t>
            </a:r>
            <a:r>
              <a:rPr lang="en-US" sz="4400" i="1" dirty="0">
                <a:latin typeface="Times New Roman" panose="02020603050405020304" pitchFamily="18" charset="0"/>
                <a:cs typeface="Times New Roman" panose="02020603050405020304" pitchFamily="18" charset="0"/>
              </a:rPr>
              <a:t>V</a:t>
            </a:r>
            <a:r>
              <a:rPr lang="en-US" sz="4400" i="1" dirty="0" smtClean="0">
                <a:latin typeface="Times New Roman" panose="02020603050405020304" pitchFamily="18" charset="0"/>
                <a:cs typeface="Times New Roman" panose="02020603050405020304" pitchFamily="18" charset="0"/>
              </a:rPr>
              <a:t>accination </a:t>
            </a:r>
            <a:endParaRPr lang="en-US" sz="4400" i="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719618"/>
            <a:ext cx="7996518" cy="5147269"/>
          </a:xfrm>
          <a:prstGeom prst="rect">
            <a:avLst/>
          </a:prstGeom>
        </p:spPr>
      </p:pic>
    </p:spTree>
    <p:extLst>
      <p:ext uri="{BB962C8B-B14F-4D97-AF65-F5344CB8AC3E}">
        <p14:creationId xmlns:p14="http://schemas.microsoft.com/office/powerpoint/2010/main" xmlns="" val="1692680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Introduction</a:t>
            </a:r>
            <a:r>
              <a:rPr lang="en-US" dirty="0"/>
              <a:t/>
            </a:r>
            <a:br>
              <a:rPr lang="en-US" dirty="0"/>
            </a:br>
            <a:endParaRPr lang="en-US" dirty="0"/>
          </a:p>
        </p:txBody>
      </p:sp>
      <p:sp>
        <p:nvSpPr>
          <p:cNvPr id="3" name="Content Placeholder 2"/>
          <p:cNvSpPr>
            <a:spLocks noGrp="1"/>
          </p:cNvSpPr>
          <p:nvPr>
            <p:ph idx="1"/>
          </p:nvPr>
        </p:nvSpPr>
        <p:spPr>
          <a:xfrm>
            <a:off x="5235388" y="1183341"/>
            <a:ext cx="6118412" cy="4993622"/>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The condition is an acute respiratory illness caused by influenza virus</a:t>
            </a:r>
          </a:p>
          <a:p>
            <a:r>
              <a:rPr lang="en-US" sz="2400" dirty="0">
                <a:latin typeface="Times New Roman" panose="02020603050405020304" pitchFamily="18" charset="0"/>
                <a:cs typeface="Times New Roman" panose="02020603050405020304" pitchFamily="18" charset="0"/>
              </a:rPr>
              <a:t>Affects lower and upper respiratory tract, usually of type A and B</a:t>
            </a:r>
          </a:p>
          <a:p>
            <a:r>
              <a:rPr lang="en-US" sz="2400" dirty="0">
                <a:latin typeface="Times New Roman" panose="02020603050405020304" pitchFamily="18" charset="0"/>
                <a:cs typeface="Times New Roman" panose="02020603050405020304" pitchFamily="18" charset="0"/>
              </a:rPr>
              <a:t>Disease control centers have been advocating for mandatory vaccination of health workers since 1981.</a:t>
            </a:r>
          </a:p>
          <a:p>
            <a:r>
              <a:rPr lang="en-US" sz="2400" dirty="0">
                <a:latin typeface="Times New Roman" panose="02020603050405020304" pitchFamily="18" charset="0"/>
                <a:cs typeface="Times New Roman" panose="02020603050405020304" pitchFamily="18" charset="0"/>
              </a:rPr>
              <a:t>The primary purpose is to reduce transmission to other health workers and patients  </a:t>
            </a:r>
          </a:p>
          <a:p>
            <a:r>
              <a:rPr lang="en-US" sz="2400" dirty="0">
                <a:latin typeface="Times New Roman" panose="02020603050405020304" pitchFamily="18" charset="0"/>
                <a:cs typeface="Times New Roman" panose="02020603050405020304" pitchFamily="18" charset="0"/>
              </a:rPr>
              <a:t>Currently, the prevention centers require clinicians to be vaccinated annually  </a:t>
            </a:r>
          </a:p>
          <a:p>
            <a:r>
              <a:rPr lang="en-US" sz="2400" dirty="0">
                <a:latin typeface="Times New Roman" panose="02020603050405020304" pitchFamily="18" charset="0"/>
                <a:cs typeface="Times New Roman" panose="02020603050405020304" pitchFamily="18" charset="0"/>
              </a:rPr>
              <a:t>The paper will provide a stand on whether mandatory influenza vaccination is necessary for all health workers.   </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4584887" cy="4290732"/>
          </a:xfrm>
          <a:prstGeom prst="rect">
            <a:avLst/>
          </a:prstGeom>
        </p:spPr>
      </p:pic>
    </p:spTree>
    <p:extLst>
      <p:ext uri="{BB962C8B-B14F-4D97-AF65-F5344CB8AC3E}">
        <p14:creationId xmlns:p14="http://schemas.microsoft.com/office/powerpoint/2010/main" xmlns="" val="1389437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sz="3600" dirty="0">
                <a:latin typeface="Times New Roman" panose="02020603050405020304" pitchFamily="18" charset="0"/>
                <a:cs typeface="Times New Roman" panose="02020603050405020304" pitchFamily="18" charset="0"/>
              </a:rPr>
              <a:t>Stance and its rationale</a:t>
            </a:r>
            <a:r>
              <a:rPr lang="en-US" dirty="0"/>
              <a:t/>
            </a:r>
            <a:br>
              <a:rPr lang="en-US" dirty="0"/>
            </a:br>
            <a:endParaRPr lang="en-US" dirty="0"/>
          </a:p>
        </p:txBody>
      </p:sp>
      <p:sp>
        <p:nvSpPr>
          <p:cNvPr id="3" name="Content Placeholder 2"/>
          <p:cNvSpPr>
            <a:spLocks noGrp="1"/>
          </p:cNvSpPr>
          <p:nvPr>
            <p:ph idx="1"/>
          </p:nvPr>
        </p:nvSpPr>
        <p:spPr>
          <a:xfrm>
            <a:off x="4320988" y="788894"/>
            <a:ext cx="7032812" cy="5388069"/>
          </a:xfrm>
        </p:spPr>
        <p:txBody>
          <a:bodyPr/>
          <a:lstStyle/>
          <a:p>
            <a:r>
              <a:rPr lang="en-US" sz="2400" dirty="0">
                <a:latin typeface="Times New Roman" panose="02020603050405020304" pitchFamily="18" charset="0"/>
                <a:cs typeface="Times New Roman" panose="02020603050405020304" pitchFamily="18" charset="0"/>
              </a:rPr>
              <a:t>I </a:t>
            </a:r>
            <a:r>
              <a:rPr lang="en-US" sz="2400" dirty="0" smtClean="0">
                <a:latin typeface="Times New Roman" panose="02020603050405020304" pitchFamily="18" charset="0"/>
                <a:cs typeface="Times New Roman" panose="02020603050405020304" pitchFamily="18" charset="0"/>
              </a:rPr>
              <a:t>would </a:t>
            </a:r>
            <a:r>
              <a:rPr lang="en-US" sz="2400" dirty="0">
                <a:latin typeface="Times New Roman" panose="02020603050405020304" pitchFamily="18" charset="0"/>
                <a:cs typeface="Times New Roman" panose="02020603050405020304" pitchFamily="18" charset="0"/>
              </a:rPr>
              <a:t>support mandatory influenza vaccination on healthcare workers</a:t>
            </a:r>
          </a:p>
          <a:p>
            <a:r>
              <a:rPr lang="en-US" sz="2400" dirty="0">
                <a:latin typeface="Times New Roman" panose="02020603050405020304" pitchFamily="18" charset="0"/>
                <a:cs typeface="Times New Roman" panose="02020603050405020304" pitchFamily="18" charset="0"/>
              </a:rPr>
              <a:t>Influenza vaccination is vital to suppress the disease- it leads to 500,000 deaths </a:t>
            </a:r>
            <a:r>
              <a:rPr lang="en-US" sz="2400" dirty="0" smtClean="0">
                <a:latin typeface="Times New Roman" panose="02020603050405020304" pitchFamily="18" charset="0"/>
                <a:cs typeface="Times New Roman" panose="02020603050405020304" pitchFamily="18" charset="0"/>
              </a:rPr>
              <a:t>annually.</a:t>
            </a:r>
          </a:p>
          <a:p>
            <a:r>
              <a:rPr lang="en-US" sz="2400" dirty="0" smtClean="0">
                <a:latin typeface="Times New Roman" panose="02020603050405020304" pitchFamily="18" charset="0"/>
                <a:cs typeface="Times New Roman" panose="02020603050405020304" pitchFamily="18" charset="0"/>
              </a:rPr>
              <a:t> should be administered without considering</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the views </a:t>
            </a:r>
            <a:r>
              <a:rPr lang="en-US" sz="2400" dirty="0">
                <a:latin typeface="Times New Roman" panose="02020603050405020304" pitchFamily="18" charset="0"/>
                <a:cs typeface="Times New Roman" panose="02020603050405020304" pitchFamily="18" charset="0"/>
              </a:rPr>
              <a:t>of healthcare workers</a:t>
            </a:r>
          </a:p>
          <a:p>
            <a:r>
              <a:rPr lang="en-US" sz="2400" dirty="0">
                <a:latin typeface="Times New Roman" panose="02020603050405020304" pitchFamily="18" charset="0"/>
                <a:cs typeface="Times New Roman" panose="02020603050405020304" pitchFamily="18" charset="0"/>
              </a:rPr>
              <a:t>The measure has not taken root since it is practiced by less than 50% of entire health centers</a:t>
            </a:r>
          </a:p>
          <a:p>
            <a:r>
              <a:rPr lang="en-US" sz="2400" dirty="0">
                <a:latin typeface="Times New Roman" panose="02020603050405020304" pitchFamily="18" charset="0"/>
                <a:cs typeface="Times New Roman" panose="02020603050405020304" pitchFamily="18" charset="0"/>
              </a:rPr>
              <a:t>Countries advocating for </a:t>
            </a:r>
            <a:r>
              <a:rPr lang="en-US" sz="2400" dirty="0" smtClean="0">
                <a:latin typeface="Times New Roman" panose="02020603050405020304" pitchFamily="18" charset="0"/>
                <a:cs typeface="Times New Roman" panose="02020603050405020304" pitchFamily="18" charset="0"/>
              </a:rPr>
              <a:t>mandatory vaccination have minimal cases of flu </a:t>
            </a:r>
            <a:endParaRPr lang="en-US" sz="2400" dirty="0">
              <a:latin typeface="Times New Roman" panose="02020603050405020304" pitchFamily="18" charset="0"/>
              <a:cs typeface="Times New Roman" panose="02020603050405020304" pitchFamily="18" charset="0"/>
            </a:endParaRPr>
          </a:p>
          <a:p>
            <a:pPr marL="0" indent="0">
              <a:buNone/>
            </a:pP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976546"/>
            <a:ext cx="4320988" cy="5881454"/>
          </a:xfrm>
          <a:prstGeom prst="rect">
            <a:avLst/>
          </a:prstGeom>
        </p:spPr>
      </p:pic>
    </p:spTree>
    <p:extLst>
      <p:ext uri="{BB962C8B-B14F-4D97-AF65-F5344CB8AC3E}">
        <p14:creationId xmlns:p14="http://schemas.microsoft.com/office/powerpoint/2010/main" xmlns="" val="3639909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Stance and its rationale</a:t>
            </a:r>
            <a:endParaRPr lang="en-US" sz="3600" dirty="0"/>
          </a:p>
        </p:txBody>
      </p:sp>
      <p:sp>
        <p:nvSpPr>
          <p:cNvPr id="3" name="Content Placeholder 2"/>
          <p:cNvSpPr>
            <a:spLocks noGrp="1"/>
          </p:cNvSpPr>
          <p:nvPr>
            <p:ph idx="1"/>
          </p:nvPr>
        </p:nvSpPr>
        <p:spPr>
          <a:xfrm>
            <a:off x="5880846" y="1690688"/>
            <a:ext cx="5472953" cy="4710112"/>
          </a:xfrm>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It is vital for an annually mandatory fascination to be put in place.</a:t>
            </a:r>
          </a:p>
          <a:p>
            <a:r>
              <a:rPr lang="en-US" dirty="0" smtClean="0">
                <a:latin typeface="Times New Roman" panose="02020603050405020304" pitchFamily="18" charset="0"/>
                <a:cs typeface="Times New Roman" panose="02020603050405020304" pitchFamily="18" charset="0"/>
              </a:rPr>
              <a:t>Overall, the vaccine has been proven to be 90% effective</a:t>
            </a:r>
          </a:p>
          <a:p>
            <a:r>
              <a:rPr lang="en-US" dirty="0" smtClean="0">
                <a:latin typeface="Times New Roman" panose="02020603050405020304" pitchFamily="18" charset="0"/>
                <a:cs typeface="Times New Roman" panose="02020603050405020304" pitchFamily="18" charset="0"/>
              </a:rPr>
              <a:t>Nurses have close conduct with flu patients </a:t>
            </a:r>
          </a:p>
          <a:p>
            <a:r>
              <a:rPr lang="en-US" dirty="0" smtClean="0">
                <a:latin typeface="Times New Roman" panose="02020603050405020304" pitchFamily="18" charset="0"/>
                <a:cs typeface="Times New Roman" panose="02020603050405020304" pitchFamily="18" charset="0"/>
              </a:rPr>
              <a:t>Nurses have been running campaigns against vaccination, yet it hugely reduces mortality. </a:t>
            </a:r>
          </a:p>
          <a:p>
            <a:r>
              <a:rPr lang="en-US" dirty="0" smtClean="0">
                <a:latin typeface="Times New Roman" panose="02020603050405020304" pitchFamily="18" charset="0"/>
                <a:cs typeface="Times New Roman" panose="02020603050405020304" pitchFamily="18" charset="0"/>
              </a:rPr>
              <a:t>It should be a mandatory requirement for all health workers</a:t>
            </a:r>
          </a:p>
          <a:p>
            <a:endParaRPr lang="en-US" dirty="0" smtClean="0"/>
          </a:p>
          <a:p>
            <a:pPr marL="0" indent="0">
              <a:buNone/>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152230"/>
            <a:ext cx="4975917" cy="5248570"/>
          </a:xfrm>
          <a:prstGeom prst="rect">
            <a:avLst/>
          </a:prstGeom>
        </p:spPr>
      </p:pic>
    </p:spTree>
    <p:extLst>
      <p:ext uri="{BB962C8B-B14F-4D97-AF65-F5344CB8AC3E}">
        <p14:creationId xmlns:p14="http://schemas.microsoft.com/office/powerpoint/2010/main" xmlns="" val="3198923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Ethical principles </a:t>
            </a:r>
            <a:r>
              <a:rPr lang="en-US" dirty="0"/>
              <a:t/>
            </a:r>
            <a:br>
              <a:rPr lang="en-US" dirty="0"/>
            </a:br>
            <a:endParaRPr lang="en-US" dirty="0"/>
          </a:p>
        </p:txBody>
      </p:sp>
      <p:sp>
        <p:nvSpPr>
          <p:cNvPr id="3" name="Content Placeholder 2"/>
          <p:cNvSpPr>
            <a:spLocks noGrp="1"/>
          </p:cNvSpPr>
          <p:nvPr>
            <p:ph idx="1"/>
          </p:nvPr>
        </p:nvSpPr>
        <p:spPr>
          <a:xfrm>
            <a:off x="4374776" y="1290918"/>
            <a:ext cx="7637930" cy="4886045"/>
          </a:xfrm>
        </p:spPr>
        <p:txBody>
          <a:bodyPr/>
          <a:lstStyle/>
          <a:p>
            <a:r>
              <a:rPr lang="en-US" sz="2400" dirty="0">
                <a:latin typeface="Times New Roman" panose="02020603050405020304" pitchFamily="18" charset="0"/>
                <a:cs typeface="Times New Roman" panose="02020603050405020304" pitchFamily="18" charset="0"/>
              </a:rPr>
              <a:t>It is an ethical consideration for the authority to review and evaluate the vaccine to uphold health </a:t>
            </a:r>
            <a:r>
              <a:rPr lang="en-US" sz="2400" dirty="0" smtClean="0">
                <a:latin typeface="Times New Roman" panose="02020603050405020304" pitchFamily="18" charset="0"/>
                <a:cs typeface="Times New Roman" panose="02020603050405020304" pitchFamily="18" charset="0"/>
              </a:rPr>
              <a:t>jurisdiction.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It is ethically fit to ensure </a:t>
            </a:r>
            <a:r>
              <a:rPr lang="en-US" sz="2400" dirty="0" smtClean="0">
                <a:latin typeface="Times New Roman" panose="02020603050405020304" pitchFamily="18" charset="0"/>
                <a:cs typeface="Times New Roman" panose="02020603050405020304" pitchFamily="18" charset="0"/>
              </a:rPr>
              <a:t>compulsory </a:t>
            </a:r>
            <a:r>
              <a:rPr lang="en-US" sz="2400" dirty="0">
                <a:latin typeface="Times New Roman" panose="02020603050405020304" pitchFamily="18" charset="0"/>
                <a:cs typeface="Times New Roman" panose="02020603050405020304" pitchFamily="18" charset="0"/>
              </a:rPr>
              <a:t>vaccination strategies are </a:t>
            </a:r>
            <a:r>
              <a:rPr lang="en-US" sz="2400" dirty="0" smtClean="0">
                <a:latin typeface="Times New Roman" panose="02020603050405020304" pitchFamily="18" charset="0"/>
                <a:cs typeface="Times New Roman" panose="02020603050405020304" pitchFamily="18" charset="0"/>
              </a:rPr>
              <a:t>followed.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Need to address the nurses on the need for </a:t>
            </a:r>
            <a:r>
              <a:rPr lang="en-US" sz="2400" dirty="0" smtClean="0">
                <a:latin typeface="Times New Roman" panose="02020603050405020304" pitchFamily="18" charset="0"/>
                <a:cs typeface="Times New Roman" panose="02020603050405020304" pitchFamily="18" charset="0"/>
              </a:rPr>
              <a:t>vaccination.</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Awareness should be created to the public as well to take part in the prevention process</a:t>
            </a:r>
          </a:p>
          <a:p>
            <a:r>
              <a:rPr lang="en-US" sz="2400" dirty="0">
                <a:latin typeface="Times New Roman" panose="02020603050405020304" pitchFamily="18" charset="0"/>
                <a:cs typeface="Times New Roman" panose="02020603050405020304" pitchFamily="18" charset="0"/>
              </a:rPr>
              <a:t>Focusing more on programmatic areas for health workers to accept the vaccination  </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44823"/>
            <a:ext cx="4476029" cy="2671482"/>
          </a:xfrm>
          <a:prstGeom prst="rect">
            <a:avLst/>
          </a:prstGeom>
        </p:spPr>
      </p:pic>
    </p:spTree>
    <p:extLst>
      <p:ext uri="{BB962C8B-B14F-4D97-AF65-F5344CB8AC3E}">
        <p14:creationId xmlns:p14="http://schemas.microsoft.com/office/powerpoint/2010/main" xmlns="" val="3006952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Theories</a:t>
            </a:r>
            <a:r>
              <a:rPr lang="en-US" b="1" dirty="0"/>
              <a:t> </a:t>
            </a:r>
            <a:r>
              <a:rPr lang="en-US" dirty="0"/>
              <a:t/>
            </a:r>
            <a:br>
              <a:rPr lang="en-US" dirty="0"/>
            </a:br>
            <a:endParaRPr lang="en-US" dirty="0"/>
          </a:p>
        </p:txBody>
      </p:sp>
      <p:sp>
        <p:nvSpPr>
          <p:cNvPr id="3" name="Content Placeholder 2"/>
          <p:cNvSpPr>
            <a:spLocks noGrp="1"/>
          </p:cNvSpPr>
          <p:nvPr>
            <p:ph idx="1"/>
          </p:nvPr>
        </p:nvSpPr>
        <p:spPr>
          <a:xfrm>
            <a:off x="838200" y="1039906"/>
            <a:ext cx="5992906" cy="5137057"/>
          </a:xfrm>
        </p:spPr>
        <p:txBody>
          <a:bodyPr>
            <a:normAutofit/>
          </a:bodyPr>
          <a:lstStyle/>
          <a:p>
            <a:r>
              <a:rPr lang="en-US" sz="2400" dirty="0">
                <a:latin typeface="Times New Roman" panose="02020603050405020304" pitchFamily="18" charset="0"/>
                <a:cs typeface="Times New Roman" panose="02020603050405020304" pitchFamily="18" charset="0"/>
              </a:rPr>
              <a:t>Positivist theories focus on physical and social perspectives of a vaccine</a:t>
            </a:r>
          </a:p>
          <a:p>
            <a:r>
              <a:rPr lang="en-US" sz="2400" dirty="0">
                <a:latin typeface="Times New Roman" panose="02020603050405020304" pitchFamily="18" charset="0"/>
                <a:cs typeface="Times New Roman" panose="02020603050405020304" pitchFamily="18" charset="0"/>
              </a:rPr>
              <a:t>Functionalism theory insists that vaccines should respect the community’s morality </a:t>
            </a:r>
          </a:p>
          <a:p>
            <a:r>
              <a:rPr lang="en-US" sz="2400" dirty="0">
                <a:latin typeface="Times New Roman" panose="02020603050405020304" pitchFamily="18" charset="0"/>
                <a:cs typeface="Times New Roman" panose="02020603050405020304" pitchFamily="18" charset="0"/>
              </a:rPr>
              <a:t>Social construction theory suggests that  healthcare authorities must not </a:t>
            </a:r>
            <a:r>
              <a:rPr lang="en-US" sz="2400" dirty="0" smtClean="0">
                <a:latin typeface="Times New Roman" panose="02020603050405020304" pitchFamily="18" charset="0"/>
                <a:cs typeface="Times New Roman" panose="02020603050405020304" pitchFamily="18" charset="0"/>
              </a:rPr>
              <a:t>concentrate </a:t>
            </a:r>
            <a:r>
              <a:rPr lang="en-US" sz="2400" dirty="0">
                <a:latin typeface="Times New Roman" panose="02020603050405020304" pitchFamily="18" charset="0"/>
                <a:cs typeface="Times New Roman" panose="02020603050405020304" pitchFamily="18" charset="0"/>
              </a:rPr>
              <a:t>on a single view</a:t>
            </a:r>
          </a:p>
          <a:p>
            <a:r>
              <a:rPr lang="en-US" sz="2400" dirty="0">
                <a:latin typeface="Times New Roman" panose="02020603050405020304" pitchFamily="18" charset="0"/>
                <a:cs typeface="Times New Roman" panose="02020603050405020304" pitchFamily="18" charset="0"/>
              </a:rPr>
              <a:t>Postmodern theory instigates healthcare workers to volunteer for vaccination, to modernize prevention methods. </a:t>
            </a:r>
          </a:p>
          <a:p>
            <a:r>
              <a:rPr lang="en-US" sz="2400" dirty="0">
                <a:latin typeface="Times New Roman" panose="02020603050405020304" pitchFamily="18" charset="0"/>
                <a:cs typeface="Times New Roman" panose="02020603050405020304" pitchFamily="18" charset="0"/>
              </a:rPr>
              <a:t>Critical theory suggests that vaccination information should be socially coherent and guided by the interest of knowledge.</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28330" y="1579190"/>
            <a:ext cx="5360893" cy="5260881"/>
          </a:xfrm>
          <a:prstGeom prst="rect">
            <a:avLst/>
          </a:prstGeom>
        </p:spPr>
      </p:pic>
    </p:spTree>
    <p:extLst>
      <p:ext uri="{BB962C8B-B14F-4D97-AF65-F5344CB8AC3E}">
        <p14:creationId xmlns:p14="http://schemas.microsoft.com/office/powerpoint/2010/main" xmlns="" val="1374238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Supporting Evidence</a:t>
            </a:r>
            <a:r>
              <a:rPr lang="en-US" dirty="0"/>
              <a:t/>
            </a:r>
            <a:br>
              <a:rPr lang="en-US" dirty="0"/>
            </a:br>
            <a:endParaRPr lang="en-US" dirty="0"/>
          </a:p>
        </p:txBody>
      </p:sp>
      <p:sp>
        <p:nvSpPr>
          <p:cNvPr id="3" name="Content Placeholder 2"/>
          <p:cNvSpPr>
            <a:spLocks noGrp="1"/>
          </p:cNvSpPr>
          <p:nvPr>
            <p:ph idx="1"/>
          </p:nvPr>
        </p:nvSpPr>
        <p:spPr>
          <a:xfrm>
            <a:off x="4195482" y="1183341"/>
            <a:ext cx="7158318" cy="4993622"/>
          </a:xfrm>
        </p:spPr>
        <p:txBody>
          <a:bodyPr>
            <a:normAutofit/>
          </a:bodyPr>
          <a:lstStyle/>
          <a:p>
            <a:r>
              <a:rPr lang="en-US" sz="2400" dirty="0">
                <a:latin typeface="Times New Roman" panose="02020603050405020304" pitchFamily="18" charset="0"/>
                <a:cs typeface="Times New Roman" panose="02020603050405020304" pitchFamily="18" charset="0"/>
              </a:rPr>
              <a:t>A case of NICU hospital analyzed by Stead et al. (2019) suggested that nurses were the primary cause of influenza spread.</a:t>
            </a:r>
          </a:p>
          <a:p>
            <a:r>
              <a:rPr lang="en-US" sz="2400" dirty="0">
                <a:latin typeface="Times New Roman" panose="02020603050405020304" pitchFamily="18" charset="0"/>
                <a:cs typeface="Times New Roman" panose="02020603050405020304" pitchFamily="18" charset="0"/>
              </a:rPr>
              <a:t>Although the nurses were not tested in a laboratory, positive symptoms of influenza were noticed </a:t>
            </a:r>
          </a:p>
          <a:p>
            <a:r>
              <a:rPr lang="en-US" sz="2400" dirty="0">
                <a:latin typeface="Times New Roman" panose="02020603050405020304" pitchFamily="18" charset="0"/>
                <a:cs typeface="Times New Roman" panose="02020603050405020304" pitchFamily="18" charset="0"/>
              </a:rPr>
              <a:t> Vaccinated nurses in the nursing facility were 5%, and 70% of patients contracted flu from the hospital    </a:t>
            </a:r>
          </a:p>
          <a:p>
            <a:r>
              <a:rPr lang="en-US" sz="2400" dirty="0">
                <a:latin typeface="Times New Roman" panose="02020603050405020304" pitchFamily="18" charset="0"/>
                <a:cs typeface="Times New Roman" panose="02020603050405020304" pitchFamily="18" charset="0"/>
              </a:rPr>
              <a:t>The nurses failed to comply with rules because the process was mandatory </a:t>
            </a:r>
          </a:p>
          <a:p>
            <a:r>
              <a:rPr lang="en-US" sz="2400" dirty="0">
                <a:latin typeface="Times New Roman" panose="02020603050405020304" pitchFamily="18" charset="0"/>
                <a:cs typeface="Times New Roman" panose="02020603050405020304" pitchFamily="18" charset="0"/>
              </a:rPr>
              <a:t>The mandatory </a:t>
            </a:r>
            <a:r>
              <a:rPr lang="en-US" sz="2400" dirty="0" smtClean="0">
                <a:latin typeface="Times New Roman" panose="02020603050405020304" pitchFamily="18" charset="0"/>
                <a:cs typeface="Times New Roman" panose="02020603050405020304" pitchFamily="18" charset="0"/>
              </a:rPr>
              <a:t>vaccination could aid in minimizing infection in </a:t>
            </a:r>
            <a:endParaRPr lang="en-US" sz="2400"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4379" y="1038692"/>
            <a:ext cx="4229861" cy="2940424"/>
          </a:xfrm>
          <a:prstGeom prst="rect">
            <a:avLst/>
          </a:prstGeom>
        </p:spPr>
      </p:pic>
    </p:spTree>
    <p:extLst>
      <p:ext uri="{BB962C8B-B14F-4D97-AF65-F5344CB8AC3E}">
        <p14:creationId xmlns:p14="http://schemas.microsoft.com/office/powerpoint/2010/main" xmlns="" val="3891223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Proposed resolution</a:t>
            </a:r>
            <a:r>
              <a:rPr lang="en-US" dirty="0"/>
              <a:t/>
            </a:r>
            <a:br>
              <a:rPr lang="en-US" dirty="0"/>
            </a:br>
            <a:endParaRPr lang="en-US" dirty="0"/>
          </a:p>
        </p:txBody>
      </p:sp>
      <p:sp>
        <p:nvSpPr>
          <p:cNvPr id="3" name="Content Placeholder 2"/>
          <p:cNvSpPr>
            <a:spLocks noGrp="1"/>
          </p:cNvSpPr>
          <p:nvPr>
            <p:ph idx="1"/>
          </p:nvPr>
        </p:nvSpPr>
        <p:spPr>
          <a:xfrm>
            <a:off x="838200" y="1057835"/>
            <a:ext cx="6046694" cy="5119128"/>
          </a:xfrm>
        </p:spPr>
        <p:txBody>
          <a:bodyPr/>
          <a:lstStyle/>
          <a:p>
            <a:r>
              <a:rPr lang="en-US" sz="2400" dirty="0">
                <a:latin typeface="Times New Roman" panose="02020603050405020304" pitchFamily="18" charset="0"/>
                <a:cs typeface="Times New Roman" panose="02020603050405020304" pitchFamily="18" charset="0"/>
              </a:rPr>
              <a:t>Influenza vaccination among nurse is vital</a:t>
            </a:r>
            <a:r>
              <a:rPr lang="en-US" sz="2400" dirty="0" smtClean="0">
                <a:latin typeface="Times New Roman" panose="02020603050405020304" pitchFamily="18" charset="0"/>
                <a:cs typeface="Times New Roman" panose="02020603050405020304" pitchFamily="18" charset="0"/>
              </a:rPr>
              <a:t>, and </a:t>
            </a:r>
            <a:r>
              <a:rPr lang="en-US" sz="2400" dirty="0">
                <a:latin typeface="Times New Roman" panose="02020603050405020304" pitchFamily="18" charset="0"/>
                <a:cs typeface="Times New Roman" panose="02020603050405020304" pitchFamily="18" charset="0"/>
              </a:rPr>
              <a:t>should </a:t>
            </a:r>
            <a:r>
              <a:rPr lang="en-US" sz="2400" dirty="0" smtClean="0">
                <a:latin typeface="Times New Roman" panose="02020603050405020304" pitchFamily="18" charset="0"/>
                <a:cs typeface="Times New Roman" panose="02020603050405020304" pitchFamily="18" charset="0"/>
              </a:rPr>
              <a:t>be mandatory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Health workers should be taught the significance of influenza </a:t>
            </a:r>
            <a:r>
              <a:rPr lang="en-US" sz="2400" dirty="0" smtClean="0">
                <a:latin typeface="Times New Roman" panose="02020603050405020304" pitchFamily="18" charset="0"/>
                <a:cs typeface="Times New Roman" panose="02020603050405020304" pitchFamily="18" charset="0"/>
              </a:rPr>
              <a:t>vaccination.</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authorities should ensure that the side effects of vaccination do not impact the health of nurses</a:t>
            </a:r>
          </a:p>
          <a:p>
            <a:r>
              <a:rPr lang="en-US" sz="2400" dirty="0">
                <a:latin typeface="Times New Roman" panose="02020603050405020304" pitchFamily="18" charset="0"/>
                <a:cs typeface="Times New Roman" panose="02020603050405020304" pitchFamily="18" charset="0"/>
              </a:rPr>
              <a:t>Health instructors should protect the integrity of the nurse's bodies.</a:t>
            </a:r>
          </a:p>
          <a:p>
            <a:r>
              <a:rPr lang="en-US" sz="2400" dirty="0">
                <a:latin typeface="Times New Roman" panose="02020603050405020304" pitchFamily="18" charset="0"/>
                <a:cs typeface="Times New Roman" panose="02020603050405020304" pitchFamily="18" charset="0"/>
              </a:rPr>
              <a:t>Health centers should be advocates of </a:t>
            </a:r>
            <a:r>
              <a:rPr lang="en-US" sz="2400" dirty="0" smtClean="0">
                <a:latin typeface="Times New Roman" panose="02020603050405020304" pitchFamily="18" charset="0"/>
                <a:cs typeface="Times New Roman" panose="02020603050405020304" pitchFamily="18" charset="0"/>
              </a:rPr>
              <a:t>mandatory influenza vaccination.  </a:t>
            </a:r>
            <a:endParaRPr lang="en-US" sz="2400"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584141" y="883864"/>
            <a:ext cx="4446493" cy="5167312"/>
          </a:xfrm>
          <a:prstGeom prst="rect">
            <a:avLst/>
          </a:prstGeom>
        </p:spPr>
      </p:pic>
    </p:spTree>
    <p:extLst>
      <p:ext uri="{BB962C8B-B14F-4D97-AF65-F5344CB8AC3E}">
        <p14:creationId xmlns:p14="http://schemas.microsoft.com/office/powerpoint/2010/main" xmlns="" val="1429846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Conclusion </a:t>
            </a:r>
            <a:r>
              <a:rPr lang="en-US" b="1" dirty="0"/>
              <a:t> </a:t>
            </a:r>
            <a:r>
              <a:rPr lang="en-US" dirty="0"/>
              <a:t/>
            </a:r>
            <a:br>
              <a:rPr lang="en-US" dirty="0"/>
            </a:br>
            <a:endParaRPr lang="en-US" dirty="0"/>
          </a:p>
        </p:txBody>
      </p:sp>
      <p:sp>
        <p:nvSpPr>
          <p:cNvPr id="3" name="Content Placeholder 2"/>
          <p:cNvSpPr>
            <a:spLocks noGrp="1"/>
          </p:cNvSpPr>
          <p:nvPr>
            <p:ph idx="1"/>
          </p:nvPr>
        </p:nvSpPr>
        <p:spPr>
          <a:xfrm>
            <a:off x="838200" y="1290918"/>
            <a:ext cx="5634318" cy="4886045"/>
          </a:xfrm>
        </p:spPr>
        <p:txBody>
          <a:bodyPr>
            <a:normAutofit/>
          </a:bodyPr>
          <a:lstStyle/>
          <a:p>
            <a:r>
              <a:rPr lang="en-US" sz="2400" dirty="0">
                <a:latin typeface="Times New Roman" panose="02020603050405020304" pitchFamily="18" charset="0"/>
                <a:cs typeface="Times New Roman" panose="02020603050405020304" pitchFamily="18" charset="0"/>
              </a:rPr>
              <a:t>Influenza vaccination is vital in preventing contraction of the disease </a:t>
            </a:r>
          </a:p>
          <a:p>
            <a:r>
              <a:rPr lang="en-US" sz="2400" dirty="0">
                <a:latin typeface="Times New Roman" panose="02020603050405020304" pitchFamily="18" charset="0"/>
                <a:cs typeface="Times New Roman" panose="02020603050405020304" pitchFamily="18" charset="0"/>
              </a:rPr>
              <a:t>Nurses </a:t>
            </a:r>
            <a:r>
              <a:rPr lang="en-US" sz="2400" dirty="0" smtClean="0">
                <a:latin typeface="Times New Roman" panose="02020603050405020304" pitchFamily="18" charset="0"/>
                <a:cs typeface="Times New Roman" panose="02020603050405020304" pitchFamily="18" charset="0"/>
              </a:rPr>
              <a:t>should be forcefully vaccinated </a:t>
            </a:r>
          </a:p>
          <a:p>
            <a:r>
              <a:rPr lang="en-US" sz="2400" dirty="0" smtClean="0">
                <a:latin typeface="Times New Roman" panose="02020603050405020304" pitchFamily="18" charset="0"/>
                <a:cs typeface="Times New Roman" panose="02020603050405020304" pitchFamily="18" charset="0"/>
              </a:rPr>
              <a:t>The administrators should not be guided by nurse’s views </a:t>
            </a:r>
          </a:p>
          <a:p>
            <a:r>
              <a:rPr lang="en-US" sz="2400" dirty="0" smtClean="0">
                <a:latin typeface="Times New Roman" panose="02020603050405020304" pitchFamily="18" charset="0"/>
                <a:cs typeface="Times New Roman" panose="02020603050405020304" pitchFamily="18" charset="0"/>
              </a:rPr>
              <a:t>It is crucial for mandatory vaccination since nurses come into conduct with many patients   </a:t>
            </a:r>
          </a:p>
          <a:p>
            <a:r>
              <a:rPr lang="en-US" sz="2400" dirty="0" smtClean="0">
                <a:latin typeface="Times New Roman" panose="02020603050405020304" pitchFamily="18" charset="0"/>
                <a:cs typeface="Times New Roman" panose="02020603050405020304" pitchFamily="18" charset="0"/>
              </a:rPr>
              <a:t>It has been proven that nurses opposes the activity, hence the need of mandatory vaccination. </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41459" y="1290918"/>
            <a:ext cx="5235388" cy="4649229"/>
          </a:xfrm>
          <a:prstGeom prst="rect">
            <a:avLst/>
          </a:prstGeom>
        </p:spPr>
      </p:pic>
    </p:spTree>
    <p:extLst>
      <p:ext uri="{BB962C8B-B14F-4D97-AF65-F5344CB8AC3E}">
        <p14:creationId xmlns:p14="http://schemas.microsoft.com/office/powerpoint/2010/main" xmlns="" val="2533110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Covid-19 Pandemic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237129"/>
            <a:ext cx="6046694" cy="4939834"/>
          </a:xfrm>
        </p:spPr>
        <p:txBody>
          <a:bodyPr>
            <a:normAutofit/>
          </a:bodyPr>
          <a:lstStyle/>
          <a:p>
            <a:r>
              <a:rPr lang="en-US" sz="2400" dirty="0" smtClean="0">
                <a:latin typeface="Times New Roman" panose="02020603050405020304" pitchFamily="18" charset="0"/>
                <a:cs typeface="Times New Roman" panose="02020603050405020304" pitchFamily="18" charset="0"/>
              </a:rPr>
              <a:t>Corona virus has shaken the entire world due to increasing rate of contraction and deaths</a:t>
            </a:r>
          </a:p>
          <a:p>
            <a:r>
              <a:rPr lang="en-US" sz="2400" dirty="0" smtClean="0">
                <a:latin typeface="Times New Roman" panose="02020603050405020304" pitchFamily="18" charset="0"/>
                <a:cs typeface="Times New Roman" panose="02020603050405020304" pitchFamily="18" charset="0"/>
              </a:rPr>
              <a:t>The nurses must interact with Covid-19 patients during treatment </a:t>
            </a:r>
            <a:r>
              <a:rPr lang="en-US" sz="2400" dirty="0">
                <a:latin typeface="Times New Roman" panose="02020603050405020304" pitchFamily="18" charset="0"/>
                <a:cs typeface="Times New Roman" panose="02020603050405020304" pitchFamily="18" charset="0"/>
              </a:rPr>
              <a:t>(Westman, 2020). </a:t>
            </a:r>
            <a:r>
              <a:rPr lang="en-US" sz="2400" dirty="0" smtClean="0">
                <a:latin typeface="Times New Roman" panose="02020603050405020304" pitchFamily="18" charset="0"/>
                <a:cs typeface="Times New Roman" panose="02020603050405020304" pitchFamily="18" charset="0"/>
              </a:rPr>
              <a:t>. </a:t>
            </a:r>
          </a:p>
          <a:p>
            <a:r>
              <a:rPr lang="en-US" sz="2400" dirty="0" smtClean="0">
                <a:latin typeface="Times New Roman" panose="02020603050405020304" pitchFamily="18" charset="0"/>
                <a:cs typeface="Times New Roman" panose="02020603050405020304" pitchFamily="18" charset="0"/>
              </a:rPr>
              <a:t>They stand a higher chance of contracting the disease </a:t>
            </a:r>
          </a:p>
          <a:p>
            <a:r>
              <a:rPr lang="en-US" sz="2400" dirty="0" smtClean="0">
                <a:latin typeface="Times New Roman" panose="02020603050405020304" pitchFamily="18" charset="0"/>
                <a:cs typeface="Times New Roman" panose="02020603050405020304" pitchFamily="18" charset="0"/>
              </a:rPr>
              <a:t>There should be a mandatory test for nurses before interacting with patient  </a:t>
            </a:r>
          </a:p>
          <a:p>
            <a:r>
              <a:rPr lang="en-US" sz="2400" dirty="0" smtClean="0">
                <a:latin typeface="Times New Roman" panose="02020603050405020304" pitchFamily="18" charset="0"/>
                <a:cs typeface="Times New Roman" panose="02020603050405020304" pitchFamily="18" charset="0"/>
              </a:rPr>
              <a:t>If they come into conduct with a Corona virus  patient without necessary protection, they should be put under self quarantine for 14 days.  </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82117" y="4066749"/>
            <a:ext cx="4984377" cy="279125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094784" y="1282591"/>
            <a:ext cx="4971710" cy="2784158"/>
          </a:xfrm>
          <a:prstGeom prst="rect">
            <a:avLst/>
          </a:prstGeom>
        </p:spPr>
      </p:pic>
    </p:spTree>
    <p:extLst>
      <p:ext uri="{BB962C8B-B14F-4D97-AF65-F5344CB8AC3E}">
        <p14:creationId xmlns:p14="http://schemas.microsoft.com/office/powerpoint/2010/main" xmlns="" val="259427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Times New Roman" panose="02020603050405020304" pitchFamily="18" charset="0"/>
                <a:cs typeface="Times New Roman" panose="02020603050405020304" pitchFamily="18" charset="0"/>
              </a:rPr>
              <a:t>References</a:t>
            </a:r>
            <a:r>
              <a:rPr lang="en-US" dirty="0" smtClean="0"/>
              <a:t> </a:t>
            </a:r>
            <a:endParaRPr lang="en-US" dirty="0"/>
          </a:p>
        </p:txBody>
      </p:sp>
      <p:sp>
        <p:nvSpPr>
          <p:cNvPr id="3" name="Content Placeholder 2"/>
          <p:cNvSpPr>
            <a:spLocks noGrp="1"/>
          </p:cNvSpPr>
          <p:nvPr>
            <p:ph idx="1"/>
          </p:nvPr>
        </p:nvSpPr>
        <p:spPr>
          <a:xfrm>
            <a:off x="838200" y="1825625"/>
            <a:ext cx="10515600" cy="4664822"/>
          </a:xfrm>
        </p:spPr>
        <p:txBody>
          <a:bodyPr>
            <a:normAutofit lnSpcReduction="10000"/>
          </a:bodyPr>
          <a:lstStyle/>
          <a:p>
            <a:pPr marL="0" indent="0">
              <a:buNone/>
            </a:pPr>
            <a:r>
              <a:rPr lang="en-US" sz="2400" dirty="0">
                <a:latin typeface="Times New Roman" panose="02020603050405020304" pitchFamily="18" charset="0"/>
                <a:cs typeface="Times New Roman" panose="02020603050405020304" pitchFamily="18" charset="0"/>
              </a:rPr>
              <a:t>Dubov, A., &amp; Phung, C. (2015). Nudges or mandates? The ethics of </a:t>
            </a:r>
            <a:r>
              <a:rPr lang="en-US" sz="2400" dirty="0" smtClean="0">
                <a:latin typeface="Times New Roman" panose="02020603050405020304" pitchFamily="18" charset="0"/>
                <a:cs typeface="Times New Roman" panose="02020603050405020304" pitchFamily="18" charset="0"/>
              </a:rPr>
              <a:t>m</a:t>
            </a:r>
          </a:p>
          <a:p>
            <a:pPr marL="0" indent="0">
              <a:buNone/>
            </a:pPr>
            <a:r>
              <a:rPr lang="en-US" sz="2400" dirty="0" smtClean="0">
                <a:latin typeface="Times New Roman" panose="02020603050405020304" pitchFamily="18" charset="0"/>
                <a:cs typeface="Times New Roman" panose="02020603050405020304" pitchFamily="18" charset="0"/>
              </a:rPr>
              <a:t>	Andatory </a:t>
            </a:r>
            <a:r>
              <a:rPr lang="en-US" sz="2400" dirty="0">
                <a:latin typeface="Times New Roman" panose="02020603050405020304" pitchFamily="18" charset="0"/>
                <a:cs typeface="Times New Roman" panose="02020603050405020304" pitchFamily="18" charset="0"/>
              </a:rPr>
              <a:t>flu vaccination. </a:t>
            </a:r>
            <a:r>
              <a:rPr lang="en-US" sz="2400" i="1" dirty="0">
                <a:latin typeface="Times New Roman" panose="02020603050405020304" pitchFamily="18" charset="0"/>
                <a:cs typeface="Times New Roman" panose="02020603050405020304" pitchFamily="18" charset="0"/>
              </a:rPr>
              <a:t>Vaccine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33</a:t>
            </a:r>
            <a:r>
              <a:rPr lang="en-US" sz="2400" dirty="0">
                <a:latin typeface="Times New Roman" panose="02020603050405020304" pitchFamily="18" charset="0"/>
                <a:cs typeface="Times New Roman" panose="02020603050405020304" pitchFamily="18" charset="0"/>
              </a:rPr>
              <a:t>(22), 2530-2535</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Dyer, O. (2017). US healthcare company fires 69 employees for refusing flu </a:t>
            </a:r>
            <a:r>
              <a:rPr lang="en-US" sz="2400" dirty="0" smtClean="0">
                <a:latin typeface="Times New Roman" panose="02020603050405020304" pitchFamily="18" charset="0"/>
                <a:cs typeface="Times New Roman" panose="02020603050405020304" pitchFamily="18" charset="0"/>
              </a:rPr>
              <a:t>	vaccination</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BMJ: British Medical Journal (Online)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359</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Leifer, C. (2015). Mandatory vaccination will protect all citizens. </a:t>
            </a:r>
            <a:r>
              <a:rPr lang="en-US" sz="2400" i="1" dirty="0">
                <a:latin typeface="Times New Roman" panose="02020603050405020304" pitchFamily="18" charset="0"/>
                <a:cs typeface="Times New Roman" panose="02020603050405020304" pitchFamily="18" charset="0"/>
              </a:rPr>
              <a:t>The </a:t>
            </a:r>
            <a:r>
              <a:rPr lang="en-US" sz="2400" i="1" dirty="0" smtClean="0">
                <a:latin typeface="Times New Roman" panose="02020603050405020304" pitchFamily="18" charset="0"/>
                <a:cs typeface="Times New Roman" panose="02020603050405020304" pitchFamily="18" charset="0"/>
              </a:rPr>
              <a:t>	Pharmaceutical </a:t>
            </a:r>
            <a:r>
              <a:rPr lang="en-US" sz="2400" i="1" dirty="0">
                <a:latin typeface="Times New Roman" panose="02020603050405020304" pitchFamily="18" charset="0"/>
                <a:cs typeface="Times New Roman" panose="02020603050405020304" pitchFamily="18" charset="0"/>
              </a:rPr>
              <a:t>Journal</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294</a:t>
            </a:r>
            <a:r>
              <a:rPr lang="en-US" sz="2400" dirty="0">
                <a:latin typeface="Times New Roman" panose="02020603050405020304" pitchFamily="18" charset="0"/>
                <a:cs typeface="Times New Roman" panose="02020603050405020304" pitchFamily="18" charset="0"/>
              </a:rPr>
              <a:t>(7856), 7</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Stead, M., Critchlow, N., Eadie, D., Sullivan, F., Gravenhorst, K., &amp; Dobbie, F.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2019). Mandatory policies for influenza vaccination: Views of managers </a:t>
            </a:r>
            <a:r>
              <a:rPr lang="en-US" sz="2400" dirty="0" smtClean="0">
                <a:latin typeface="Times New Roman" panose="02020603050405020304" pitchFamily="18" charset="0"/>
                <a:cs typeface="Times New Roman" panose="02020603050405020304" pitchFamily="18" charset="0"/>
              </a:rPr>
              <a:t>	and </a:t>
            </a:r>
            <a:r>
              <a:rPr lang="en-US" sz="2400" dirty="0">
                <a:latin typeface="Times New Roman" panose="02020603050405020304" pitchFamily="18" charset="0"/>
                <a:cs typeface="Times New Roman" panose="02020603050405020304" pitchFamily="18" charset="0"/>
              </a:rPr>
              <a:t>healthcare workers in England. </a:t>
            </a:r>
            <a:r>
              <a:rPr lang="en-US" sz="2400" i="1" dirty="0">
                <a:latin typeface="Times New Roman" panose="02020603050405020304" pitchFamily="18" charset="0"/>
                <a:cs typeface="Times New Roman" panose="02020603050405020304" pitchFamily="18" charset="0"/>
              </a:rPr>
              <a:t>Vaccine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37</a:t>
            </a:r>
            <a:r>
              <a:rPr lang="en-US" sz="2400" dirty="0">
                <a:latin typeface="Times New Roman" panose="02020603050405020304" pitchFamily="18" charset="0"/>
                <a:cs typeface="Times New Roman" panose="02020603050405020304" pitchFamily="18" charset="0"/>
              </a:rPr>
              <a:t>(1), </a:t>
            </a:r>
            <a:r>
              <a:rPr lang="en-US" sz="2400" dirty="0" smtClean="0">
                <a:latin typeface="Times New Roman" panose="02020603050405020304" pitchFamily="18" charset="0"/>
                <a:cs typeface="Times New Roman" panose="02020603050405020304" pitchFamily="18" charset="0"/>
              </a:rPr>
              <a:t>69-75</a:t>
            </a:r>
          </a:p>
          <a:p>
            <a:pPr marL="0" indent="0">
              <a:buNone/>
            </a:pPr>
            <a:r>
              <a:rPr lang="en-US" sz="2400" dirty="0" smtClean="0">
                <a:latin typeface="Times New Roman" panose="02020603050405020304" pitchFamily="18" charset="0"/>
                <a:cs typeface="Times New Roman" panose="02020603050405020304" pitchFamily="18" charset="0"/>
              </a:rPr>
              <a:t>Westman,.N. (2020). Healthcare workers are at high risk of contracting Covid-19. </a:t>
            </a:r>
          </a:p>
          <a:p>
            <a:pPr marL="0" indent="0">
              <a:buNone/>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Retrieved </a:t>
            </a:r>
            <a:r>
              <a:rPr lang="en-US" sz="2400" dirty="0">
                <a:latin typeface="Times New Roman" panose="02020603050405020304" pitchFamily="18" charset="0"/>
                <a:cs typeface="Times New Roman" panose="02020603050405020304" pitchFamily="18" charset="0"/>
              </a:rPr>
              <a:t>from: </a:t>
            </a:r>
            <a:r>
              <a:rPr lang="en-US" sz="2400" dirty="0">
                <a:latin typeface="Times New Roman" panose="02020603050405020304" pitchFamily="18" charset="0"/>
                <a:cs typeface="Times New Roman" panose="02020603050405020304" pitchFamily="18" charset="0"/>
                <a:hlinkClick r:id="rId2"/>
              </a:rPr>
              <a:t>https://</a:t>
            </a:r>
            <a:r>
              <a:rPr lang="en-US" sz="2400" dirty="0" smtClean="0">
                <a:latin typeface="Times New Roman" panose="02020603050405020304" pitchFamily="18" charset="0"/>
                <a:cs typeface="Times New Roman" panose="02020603050405020304" pitchFamily="18" charset="0"/>
                <a:hlinkClick r:id="rId2"/>
              </a:rPr>
              <a:t>www.theverge.com/2020/3/5/21166088/coronavirus-	covid-19-protection-doctors-nurses-health-workers-risk</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97907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1652</Words>
  <Application>Microsoft Office PowerPoint</Application>
  <PresentationFormat>Custom</PresentationFormat>
  <Paragraphs>91</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Ethical Issues in Healthcare </vt:lpstr>
      <vt:lpstr>Introduction </vt:lpstr>
      <vt:lpstr>Stance and its rationale </vt:lpstr>
      <vt:lpstr>Stance and its rationale</vt:lpstr>
      <vt:lpstr>Ethical principles  </vt:lpstr>
      <vt:lpstr>Theories  </vt:lpstr>
      <vt:lpstr>Supporting Evidence </vt:lpstr>
      <vt:lpstr>Proposed resolution </vt:lpstr>
      <vt:lpstr>Conclusion   </vt:lpstr>
      <vt:lpstr>Covid-19 Pandemic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issues in healthcare</dc:title>
  <dc:creator>ELOHIM</dc:creator>
  <cp:lastModifiedBy>ADM</cp:lastModifiedBy>
  <cp:revision>33</cp:revision>
  <dcterms:created xsi:type="dcterms:W3CDTF">2020-04-02T12:13:37Z</dcterms:created>
  <dcterms:modified xsi:type="dcterms:W3CDTF">2020-04-04T14:53:35Z</dcterms:modified>
</cp:coreProperties>
</file>